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5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37"/>
  </p:notesMasterIdLst>
  <p:handoutMasterIdLst>
    <p:handoutMasterId r:id="rId38"/>
  </p:handoutMasterIdLst>
  <p:sldIdLst>
    <p:sldId id="319" r:id="rId2"/>
    <p:sldId id="257" r:id="rId3"/>
    <p:sldId id="346" r:id="rId4"/>
    <p:sldId id="347" r:id="rId5"/>
    <p:sldId id="348" r:id="rId6"/>
    <p:sldId id="299" r:id="rId7"/>
    <p:sldId id="309" r:id="rId8"/>
    <p:sldId id="329" r:id="rId9"/>
    <p:sldId id="262" r:id="rId10"/>
    <p:sldId id="261" r:id="rId11"/>
    <p:sldId id="285" r:id="rId12"/>
    <p:sldId id="336" r:id="rId13"/>
    <p:sldId id="264" r:id="rId14"/>
    <p:sldId id="337" r:id="rId15"/>
    <p:sldId id="304" r:id="rId16"/>
    <p:sldId id="339" r:id="rId17"/>
    <p:sldId id="330" r:id="rId18"/>
    <p:sldId id="328" r:id="rId19"/>
    <p:sldId id="325" r:id="rId20"/>
    <p:sldId id="349" r:id="rId21"/>
    <p:sldId id="340" r:id="rId22"/>
    <p:sldId id="324" r:id="rId23"/>
    <p:sldId id="259" r:id="rId24"/>
    <p:sldId id="293" r:id="rId25"/>
    <p:sldId id="286" r:id="rId26"/>
    <p:sldId id="332" r:id="rId27"/>
    <p:sldId id="333" r:id="rId28"/>
    <p:sldId id="277" r:id="rId29"/>
    <p:sldId id="317" r:id="rId30"/>
    <p:sldId id="334" r:id="rId31"/>
    <p:sldId id="269" r:id="rId32"/>
    <p:sldId id="272" r:id="rId33"/>
    <p:sldId id="341" r:id="rId34"/>
    <p:sldId id="301" r:id="rId35"/>
    <p:sldId id="345" r:id="rId36"/>
  </p:sldIdLst>
  <p:sldSz cx="9906000" cy="6858000" type="A4"/>
  <p:notesSz cx="7099300" cy="10234613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071"/>
    <a:srgbClr val="DE68FF"/>
    <a:srgbClr val="FF9786"/>
    <a:srgbClr val="D3000F"/>
    <a:srgbClr val="FFFF00"/>
    <a:srgbClr val="3333FF"/>
    <a:srgbClr val="FF3300"/>
    <a:srgbClr val="CC00CC"/>
    <a:srgbClr val="FFCC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686" autoAdjust="0"/>
  </p:normalViewPr>
  <p:slideViewPr>
    <p:cSldViewPr snapToGrid="0">
      <p:cViewPr varScale="1">
        <p:scale>
          <a:sx n="94" d="100"/>
          <a:sy n="94" d="100"/>
        </p:scale>
        <p:origin x="1788" y="84"/>
      </p:cViewPr>
      <p:guideLst>
        <p:guide orient="horz" pos="2160"/>
        <p:guide pos="23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5EC49A0E-63A9-4A0D-AD2C-B7E2E2E8B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095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75" y="768350"/>
            <a:ext cx="55435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4B81D889-D7E9-4039-B45C-464273848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4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68350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9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68350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“sort this list”  or “add these two numbers”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6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2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68350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Discrete distributions!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2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P(x1)P(x1|x2)=P(X1,X2) so it is just the rule with compound</a:t>
            </a:r>
            <a:r>
              <a:rPr lang="en-US" baseline="0" dirty="0"/>
              <a:t> event (X1,X2)</a:t>
            </a:r>
          </a:p>
          <a:p>
            <a:r>
              <a:rPr lang="en-US" baseline="0" dirty="0"/>
              <a:t>Thus can recurse P(X1</a:t>
            </a:r>
            <a:r>
              <a:rPr lang="is-IS" baseline="0" dirty="0"/>
              <a:t>…Xn)=P(xn|x1..xn-1)P(x1,...xn-1)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81D889-D7E9-4039-B45C-464273848925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17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9"/>
            <a:ext cx="9906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9906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DABA8-4680-42FF-B10E-AE1FC3D1E3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210310-2E6D-4EA4-A70B-C328C85CE24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86387" y="274641"/>
            <a:ext cx="167163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475" y="274641"/>
            <a:ext cx="4891088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B455C-2F30-403D-8294-12A3DB8E9C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BB908-676B-418D-A0F9-ADA2F5DFB0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879" y="4406902"/>
            <a:ext cx="631507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6879" y="2906713"/>
            <a:ext cx="631507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DCFCB-D7C5-4C75-A1E1-65873653C0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600202"/>
            <a:ext cx="32813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6662" y="1600202"/>
            <a:ext cx="328136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C6CEC-5ACE-4C3E-B007-68E113682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7" y="1535114"/>
            <a:ext cx="328265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477" y="2174875"/>
            <a:ext cx="328265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74085" y="1535114"/>
            <a:ext cx="3283942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74085" y="2174875"/>
            <a:ext cx="328394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9AE46-61FD-4518-BCFE-BA431E7153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FAF4E-C055-4FE6-A9E8-15AB39EB0F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14710-EB38-4062-9830-60CCA75232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7" y="273050"/>
            <a:ext cx="244425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4729" y="273054"/>
            <a:ext cx="415329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7" y="1435103"/>
            <a:ext cx="244425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E0DB1-D860-4CA1-A6A1-6DFDDFDEC21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234" y="4800602"/>
            <a:ext cx="44577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56234" y="612775"/>
            <a:ext cx="44577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6234" y="5367340"/>
            <a:ext cx="44577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9DFEB-451B-4D89-A1CD-CEA9DA588C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906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397001"/>
            <a:ext cx="92456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71475" y="6245226"/>
            <a:ext cx="173355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38413" y="6245226"/>
            <a:ext cx="2352675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24475" y="6245226"/>
            <a:ext cx="173355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4E5CA303-B04A-41A5-A1FA-65C0783B1E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9906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png"/><Relationship Id="rId3" Type="http://schemas.openxmlformats.org/officeDocument/2006/relationships/tags" Target="../tags/tag2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1.png"/><Relationship Id="rId5" Type="http://schemas.openxmlformats.org/officeDocument/2006/relationships/tags" Target="../tags/tag26.xml"/><Relationship Id="rId10" Type="http://schemas.openxmlformats.org/officeDocument/2006/relationships/image" Target="../media/image9.png"/><Relationship Id="rId4" Type="http://schemas.openxmlformats.org/officeDocument/2006/relationships/tags" Target="../tags/tag25.xml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0.xml"/><Relationship Id="rId7" Type="http://schemas.openxmlformats.org/officeDocument/2006/relationships/image" Target="../media/image34.png"/><Relationship Id="rId12" Type="http://schemas.openxmlformats.org/officeDocument/2006/relationships/image" Target="../media/image33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5" Type="http://schemas.openxmlformats.org/officeDocument/2006/relationships/tags" Target="../tags/tag32.xml"/><Relationship Id="rId10" Type="http://schemas.openxmlformats.org/officeDocument/2006/relationships/image" Target="../media/image37.png"/><Relationship Id="rId4" Type="http://schemas.openxmlformats.org/officeDocument/2006/relationships/tags" Target="../tags/tag31.xml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25.png"/><Relationship Id="rId17" Type="http://schemas.openxmlformats.org/officeDocument/2006/relationships/image" Target="../media/image44.png"/><Relationship Id="rId2" Type="http://schemas.openxmlformats.org/officeDocument/2006/relationships/tags" Target="../tags/tag34.xml"/><Relationship Id="rId16" Type="http://schemas.openxmlformats.org/officeDocument/2006/relationships/image" Target="../media/image43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39.png"/><Relationship Id="rId5" Type="http://schemas.openxmlformats.org/officeDocument/2006/relationships/tags" Target="../tags/tag37.xml"/><Relationship Id="rId15" Type="http://schemas.openxmlformats.org/officeDocument/2006/relationships/image" Target="../media/image42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6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5.xml"/><Relationship Id="rId7" Type="http://schemas.openxmlformats.org/officeDocument/2006/relationships/image" Target="../media/image49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tags" Target="../tags/tag49.xml"/><Relationship Id="rId21" Type="http://schemas.openxmlformats.org/officeDocument/2006/relationships/image" Target="../media/image59.png"/><Relationship Id="rId7" Type="http://schemas.openxmlformats.org/officeDocument/2006/relationships/tags" Target="../tags/tag53.xml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tags" Target="../tags/tag48.xml"/><Relationship Id="rId16" Type="http://schemas.openxmlformats.org/officeDocument/2006/relationships/image" Target="../media/image25.png"/><Relationship Id="rId20" Type="http://schemas.openxmlformats.org/officeDocument/2006/relationships/image" Target="../media/image58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1.xml"/><Relationship Id="rId15" Type="http://schemas.openxmlformats.org/officeDocument/2006/relationships/image" Target="../media/image54.png"/><Relationship Id="rId10" Type="http://schemas.openxmlformats.org/officeDocument/2006/relationships/tags" Target="../tags/tag56.xml"/><Relationship Id="rId19" Type="http://schemas.openxmlformats.org/officeDocument/2006/relationships/image" Target="../media/image57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60.png"/><Relationship Id="rId18" Type="http://schemas.openxmlformats.org/officeDocument/2006/relationships/image" Target="../media/image64.png"/><Relationship Id="rId3" Type="http://schemas.openxmlformats.org/officeDocument/2006/relationships/tags" Target="../tags/tag59.xml"/><Relationship Id="rId21" Type="http://schemas.openxmlformats.org/officeDocument/2006/relationships/image" Target="../media/image67.png"/><Relationship Id="rId7" Type="http://schemas.openxmlformats.org/officeDocument/2006/relationships/tags" Target="../tags/tag6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5.png"/><Relationship Id="rId2" Type="http://schemas.openxmlformats.org/officeDocument/2006/relationships/tags" Target="../tags/tag58.xml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image" Target="../media/image62.png"/><Relationship Id="rId23" Type="http://schemas.openxmlformats.org/officeDocument/2006/relationships/image" Target="../media/image68.png"/><Relationship Id="rId10" Type="http://schemas.openxmlformats.org/officeDocument/2006/relationships/tags" Target="../tags/tag66.xml"/><Relationship Id="rId19" Type="http://schemas.openxmlformats.org/officeDocument/2006/relationships/image" Target="../media/image65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61.png"/><Relationship Id="rId22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70.xml"/><Relationship Id="rId7" Type="http://schemas.openxmlformats.org/officeDocument/2006/relationships/image" Target="../media/image69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9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tags" Target="../tags/tag75.xml"/><Relationship Id="rId21" Type="http://schemas.openxmlformats.org/officeDocument/2006/relationships/image" Target="../media/image83.png"/><Relationship Id="rId7" Type="http://schemas.openxmlformats.org/officeDocument/2006/relationships/tags" Target="../tags/tag79.xml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tags" Target="../tags/tag74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7.xml"/><Relationship Id="rId15" Type="http://schemas.openxmlformats.org/officeDocument/2006/relationships/image" Target="../media/image77.png"/><Relationship Id="rId23" Type="http://schemas.openxmlformats.org/officeDocument/2006/relationships/image" Target="../media/image85.emf"/><Relationship Id="rId10" Type="http://schemas.openxmlformats.org/officeDocument/2006/relationships/tags" Target="../tags/tag82.xml"/><Relationship Id="rId19" Type="http://schemas.openxmlformats.org/officeDocument/2006/relationships/image" Target="../media/image81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7.xml"/><Relationship Id="rId7" Type="http://schemas.openxmlformats.org/officeDocument/2006/relationships/image" Target="../media/image90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8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8.xml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93.xml"/><Relationship Id="rId7" Type="http://schemas.openxmlformats.org/officeDocument/2006/relationships/image" Target="../media/image96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5" Type="http://schemas.openxmlformats.org/officeDocument/2006/relationships/image" Target="../media/image10.png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" Type="http://schemas.openxmlformats.org/officeDocument/2006/relationships/tags" Target="../tags/tag5.xml"/><Relationship Id="rId16" Type="http://schemas.openxmlformats.org/officeDocument/2006/relationships/image" Target="../media/image16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9.png"/><Relationship Id="rId5" Type="http://schemas.openxmlformats.org/officeDocument/2006/relationships/tags" Target="../tags/tag8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9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3.png"/><Relationship Id="rId5" Type="http://schemas.openxmlformats.org/officeDocument/2006/relationships/tags" Target="../tags/tag17.xml"/><Relationship Id="rId10" Type="http://schemas.openxmlformats.org/officeDocument/2006/relationships/image" Target="../media/image22.png"/><Relationship Id="rId4" Type="http://schemas.openxmlformats.org/officeDocument/2006/relationships/tags" Target="../tags/tag16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9906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9906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Probability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238250" y="6248403"/>
            <a:ext cx="47672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92" y="1900985"/>
            <a:ext cx="4543968" cy="3728384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86951" y="5629369"/>
            <a:ext cx="8029393" cy="1223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Instructors: David Suter and </a:t>
            </a:r>
            <a:r>
              <a:rPr lang="en-US" dirty="0" err="1">
                <a:latin typeface="Calibri"/>
                <a:cs typeface="Calibri"/>
              </a:rPr>
              <a:t>Qince</a:t>
            </a:r>
            <a:r>
              <a:rPr lang="en-US" dirty="0">
                <a:latin typeface="Calibri"/>
                <a:cs typeface="Calibri"/>
              </a:rPr>
              <a:t> Li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Course Delivered @ Harbin Institute of Technology</a:t>
            </a: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[Many slides adapted from those created by Dan Klein and Pieter Abbeel for CS188 Intro to AI at UC Berkeley. Some others from colleagues at Adelaide University.]</a:t>
            </a:r>
          </a:p>
        </p:txBody>
      </p:sp>
    </p:spTree>
    <p:extLst>
      <p:ext uri="{BB962C8B-B14F-4D97-AF65-F5344CB8AC3E}">
        <p14:creationId xmlns:p14="http://schemas.microsoft.com/office/powerpoint/2010/main" val="10941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Models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52128" y="1568450"/>
            <a:ext cx="428873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1009904" name="Group 2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473060"/>
              </p:ext>
            </p:extLst>
          </p:nvPr>
        </p:nvGraphicFramePr>
        <p:xfrm>
          <a:off x="4691162" y="1908175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7" name="TextBox 6"/>
          <p:cNvSpPr txBox="1">
            <a:spLocks noChangeArrowheads="1"/>
          </p:cNvSpPr>
          <p:nvPr/>
        </p:nvSpPr>
        <p:spPr bwMode="auto">
          <a:xfrm>
            <a:off x="4866581" y="1425575"/>
            <a:ext cx="24143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30" y="4420500"/>
            <a:ext cx="2129671" cy="2039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76" y="1807216"/>
            <a:ext cx="2407227" cy="2087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12400" y="1207344"/>
            <a:ext cx="6067610" cy="51243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501872"/>
              </p:ext>
            </p:extLst>
          </p:nvPr>
        </p:nvGraphicFramePr>
        <p:xfrm>
          <a:off x="6683817" y="3451800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94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59" y="2131331"/>
            <a:ext cx="3289828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450" y="2956187"/>
            <a:ext cx="95835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Events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371475" y="1803893"/>
            <a:ext cx="4824511" cy="416352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5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P(-y OR +x) ?</a:t>
            </a:r>
          </a:p>
          <a:p>
            <a:pPr marL="371456" lvl="1" indent="0">
              <a:lnSpc>
                <a:spcPct val="80000"/>
              </a:lnSpc>
              <a:buNone/>
            </a:pPr>
            <a:endParaRPr lang="en-US" sz="1625" dirty="0"/>
          </a:p>
          <a:p>
            <a:pPr eaLnBrk="1" hangingPunct="1">
              <a:lnSpc>
                <a:spcPct val="80000"/>
              </a:lnSpc>
            </a:pPr>
            <a:endParaRPr lang="en-US" sz="1625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25" dirty="0"/>
              <a:t> </a:t>
            </a:r>
          </a:p>
        </p:txBody>
      </p:sp>
      <p:graphicFrame>
        <p:nvGraphicFramePr>
          <p:cNvPr id="1036292" name="Group 4"/>
          <p:cNvGraphicFramePr>
            <a:graphicFrameLocks noGrp="1"/>
          </p:cNvGraphicFramePr>
          <p:nvPr>
            <p:extLst/>
          </p:nvPr>
        </p:nvGraphicFramePr>
        <p:xfrm>
          <a:off x="6795849" y="2362583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614" y="1959898"/>
            <a:ext cx="934091" cy="242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012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Marginal Distributions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700169" y="1452563"/>
            <a:ext cx="6949936" cy="4525962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299939"/>
              </p:ext>
            </p:extLst>
          </p:nvPr>
        </p:nvGraphicFramePr>
        <p:xfrm>
          <a:off x="279134" y="3300811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592503"/>
              </p:ext>
            </p:extLst>
          </p:nvPr>
        </p:nvGraphicFramePr>
        <p:xfrm>
          <a:off x="5808492" y="2897005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77379"/>
              </p:ext>
            </p:extLst>
          </p:nvPr>
        </p:nvGraphicFramePr>
        <p:xfrm>
          <a:off x="5823261" y="4917792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3006961" y="342258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3006961" y="499332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348" name="Picture 6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" y="2842024"/>
            <a:ext cx="95706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6" name="Picture 9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049" y="3671826"/>
            <a:ext cx="197733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7" name="Picture 9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995" y="2566034"/>
            <a:ext cx="59461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28" name="Picture 9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599" y="5223516"/>
            <a:ext cx="2000548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45" y="4409602"/>
            <a:ext cx="69135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2831" name="Picture 9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99" y="6110686"/>
            <a:ext cx="464472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85" y="1144881"/>
            <a:ext cx="2400415" cy="193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Marginal Distributions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26394"/>
              </p:ext>
            </p:extLst>
          </p:nvPr>
        </p:nvGraphicFramePr>
        <p:xfrm>
          <a:off x="255548" y="2495271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2796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53849"/>
              </p:ext>
            </p:extLst>
          </p:nvPr>
        </p:nvGraphicFramePr>
        <p:xfrm>
          <a:off x="5784906" y="1914246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12797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76043"/>
              </p:ext>
            </p:extLst>
          </p:nvPr>
        </p:nvGraphicFramePr>
        <p:xfrm>
          <a:off x="5784906" y="3743046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12817" name="Line 81"/>
          <p:cNvSpPr>
            <a:spLocks noChangeShapeType="1"/>
          </p:cNvSpPr>
          <p:nvPr/>
        </p:nvSpPr>
        <p:spPr bwMode="auto">
          <a:xfrm flipV="1">
            <a:off x="2983375" y="261704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2818" name="Line 82"/>
          <p:cNvSpPr>
            <a:spLocks noChangeShapeType="1"/>
          </p:cNvSpPr>
          <p:nvPr/>
        </p:nvSpPr>
        <p:spPr bwMode="auto">
          <a:xfrm>
            <a:off x="2983375" y="4187789"/>
            <a:ext cx="222885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193" y="2036485"/>
            <a:ext cx="932835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9807" y="2866286"/>
            <a:ext cx="2098639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0139" y="1509435"/>
            <a:ext cx="643159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7639" y="4417977"/>
            <a:ext cx="2073295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8246" y="3338234"/>
            <a:ext cx="61858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585" y="1144881"/>
            <a:ext cx="2400415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2817" grpId="0" animBg="1"/>
      <p:bldP spid="10128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Conditional Probabilities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257969" y="1292786"/>
            <a:ext cx="6957417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12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6" y="2740025"/>
            <a:ext cx="1928316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922584"/>
              </p:ext>
            </p:extLst>
          </p:nvPr>
        </p:nvGraphicFramePr>
        <p:xfrm>
          <a:off x="619125" y="4576763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343" name="Group 21"/>
          <p:cNvGrpSpPr>
            <a:grpSpLocks/>
          </p:cNvGrpSpPr>
          <p:nvPr/>
        </p:nvGrpSpPr>
        <p:grpSpPr bwMode="auto">
          <a:xfrm>
            <a:off x="7033622" y="2611185"/>
            <a:ext cx="1785144" cy="1272154"/>
            <a:chOff x="5105400" y="2512724"/>
            <a:chExt cx="2895600" cy="1676400"/>
          </a:xfrm>
        </p:grpSpPr>
        <p:sp>
          <p:nvSpPr>
            <p:cNvPr id="13347" name="Oval 33"/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8" name="Oval 34"/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56" y="4191000"/>
            <a:ext cx="95835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8020" y="4885634"/>
            <a:ext cx="2656557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07173" y="1976110"/>
            <a:ext cx="2579568" cy="235098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00609" y="381005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31216" y="3847998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77905" y="2097354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5" name="Picture 14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2093" y="4686487"/>
            <a:ext cx="2304776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1906" y="4702805"/>
            <a:ext cx="679302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5666" y="4923246"/>
            <a:ext cx="667172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6" name="Picture 25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8725" y="5802804"/>
            <a:ext cx="4585290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8" name="Picture 27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2554" y="6306752"/>
            <a:ext cx="1382865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7394" y="6311728"/>
            <a:ext cx="655042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1" name="Rectangular Callout 10"/>
          <p:cNvSpPr/>
          <p:nvPr/>
        </p:nvSpPr>
        <p:spPr>
          <a:xfrm>
            <a:off x="3887777" y="5704129"/>
            <a:ext cx="4891965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Conditional Probabilities</a:t>
            </a:r>
          </a:p>
        </p:txBody>
      </p:sp>
      <p:graphicFrame>
        <p:nvGraphicFramePr>
          <p:cNvPr id="1012742" name="Group 6"/>
          <p:cNvGraphicFramePr>
            <a:graphicFrameLocks noGrp="1"/>
          </p:cNvGraphicFramePr>
          <p:nvPr>
            <p:extLst/>
          </p:nvPr>
        </p:nvGraphicFramePr>
        <p:xfrm>
          <a:off x="255548" y="2670345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4193" y="2297581"/>
            <a:ext cx="932835" cy="2422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3419929" y="1733135"/>
            <a:ext cx="4824511" cy="416352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95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 lvl="1" eaLnBrk="1" hangingPunct="1">
              <a:lnSpc>
                <a:spcPct val="80000"/>
              </a:lnSpc>
            </a:pPr>
            <a:endParaRPr lang="en-US" sz="1625" dirty="0"/>
          </a:p>
          <a:p>
            <a:pPr>
              <a:lnSpc>
                <a:spcPct val="80000"/>
              </a:lnSpc>
            </a:pPr>
            <a:r>
              <a:rPr lang="en-US" sz="1950" dirty="0"/>
              <a:t>P(-y | +x) ?</a:t>
            </a:r>
          </a:p>
          <a:p>
            <a:pPr marL="371456" lvl="1" indent="0">
              <a:lnSpc>
                <a:spcPct val="80000"/>
              </a:lnSpc>
              <a:buNone/>
            </a:pPr>
            <a:endParaRPr lang="en-US" sz="1625" dirty="0"/>
          </a:p>
          <a:p>
            <a:pPr eaLnBrk="1" hangingPunct="1">
              <a:lnSpc>
                <a:spcPct val="80000"/>
              </a:lnSpc>
            </a:pPr>
            <a:endParaRPr lang="en-US" sz="1625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625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95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34" charset="-128"/>
              </a:rPr>
              <a:t>Conditional Distributions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356706" y="1300119"/>
            <a:ext cx="668655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13316" name="Picture 5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36" y="2943225"/>
            <a:ext cx="1683246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4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361942"/>
              </p:ext>
            </p:extLst>
          </p:nvPr>
        </p:nvGraphicFramePr>
        <p:xfrm>
          <a:off x="6889240" y="3558721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5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655355"/>
              </p:ext>
            </p:extLst>
          </p:nvPr>
        </p:nvGraphicFramePr>
        <p:xfrm>
          <a:off x="1387872" y="3384550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9" name="Picture 5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90" y="4800600"/>
            <a:ext cx="175676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9" name="Group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640011"/>
              </p:ext>
            </p:extLst>
          </p:nvPr>
        </p:nvGraphicFramePr>
        <p:xfrm>
          <a:off x="1391742" y="5241925"/>
          <a:ext cx="1485900" cy="1189038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74295" marR="74295"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L="74295" marR="74295"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115" name="Picture 5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148" y="3134859"/>
            <a:ext cx="95835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116" name="TextBox 55"/>
          <p:cNvSpPr txBox="1">
            <a:spLocks noChangeArrowheads="1"/>
          </p:cNvSpPr>
          <p:nvPr/>
        </p:nvSpPr>
        <p:spPr bwMode="auto">
          <a:xfrm>
            <a:off x="1064122" y="2386014"/>
            <a:ext cx="3026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45117" name="TextBox 56"/>
          <p:cNvSpPr txBox="1">
            <a:spLocks noChangeArrowheads="1"/>
          </p:cNvSpPr>
          <p:nvPr/>
        </p:nvSpPr>
        <p:spPr bwMode="auto">
          <a:xfrm>
            <a:off x="7223310" y="2507796"/>
            <a:ext cx="21024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60" name="Left Brace 59"/>
          <p:cNvSpPr/>
          <p:nvPr/>
        </p:nvSpPr>
        <p:spPr>
          <a:xfrm>
            <a:off x="926108" y="2921000"/>
            <a:ext cx="168970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7" y="4097338"/>
            <a:ext cx="254099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65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17487"/>
              </p:ext>
            </p:extLst>
          </p:nvPr>
        </p:nvGraphicFramePr>
        <p:xfrm>
          <a:off x="246935" y="3102146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0405" y="4777782"/>
            <a:ext cx="1551150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30" name="Picture 29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4376" y="5202189"/>
            <a:ext cx="3220323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4" name="Picture 1051683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7583" y="4628880"/>
            <a:ext cx="1593301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51687" name="Picture 1051686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327" y="5820988"/>
            <a:ext cx="1500569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8" y="2617155"/>
            <a:ext cx="102981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470" y="1985834"/>
            <a:ext cx="1588311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8288" y="2414781"/>
            <a:ext cx="3297472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1" name="Picture 2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3943" y="1831680"/>
            <a:ext cx="1640104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7861" y="2968287"/>
            <a:ext cx="1536518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22060"/>
              </p:ext>
            </p:extLst>
          </p:nvPr>
        </p:nvGraphicFramePr>
        <p:xfrm>
          <a:off x="8324974" y="3659964"/>
          <a:ext cx="1284685" cy="1188720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675" y="3198001"/>
            <a:ext cx="1418570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3080198" y="3971223"/>
            <a:ext cx="4690177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57233" y="1683579"/>
            <a:ext cx="217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Bayes Rule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75013" y="2466296"/>
            <a:ext cx="175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Marginalise</a:t>
            </a:r>
            <a:endParaRPr lang="en-US" dirty="0"/>
          </a:p>
          <a:p>
            <a:r>
              <a:rPr lang="en-US" dirty="0"/>
              <a:t>To get </a:t>
            </a:r>
            <a:r>
              <a:rPr lang="en-US" dirty="0" err="1"/>
              <a:t>denom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2644625" y="2254434"/>
            <a:ext cx="1783829" cy="20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592277"/>
              </p:ext>
            </p:extLst>
          </p:nvPr>
        </p:nvGraphicFramePr>
        <p:xfrm>
          <a:off x="246935" y="3300866"/>
          <a:ext cx="2228850" cy="1981200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51689" name="Group 1051688"/>
          <p:cNvGrpSpPr/>
          <p:nvPr/>
        </p:nvGrpSpPr>
        <p:grpSpPr bwMode="auto">
          <a:xfrm>
            <a:off x="3807325" y="5619333"/>
            <a:ext cx="2727652" cy="990267"/>
            <a:chOff x="3830658" y="4628880"/>
            <a:chExt cx="5101206" cy="1477080"/>
          </a:xfrm>
        </p:grpSpPr>
        <p:pic>
          <p:nvPicPr>
            <p:cNvPr id="27" name="Picture 26" descr="txp_fig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30" name="Picture 29" descr="txp_fig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4" name="Picture 1051683" descr="txp_fig.png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051687" name="Picture 1051686" descr="txp_fig.png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8" y="2815875"/>
            <a:ext cx="102981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 bwMode="auto">
          <a:xfrm>
            <a:off x="3766864" y="1261440"/>
            <a:ext cx="2929557" cy="1008935"/>
            <a:chOff x="3711749" y="2025130"/>
            <a:chExt cx="5117028" cy="1431867"/>
          </a:xfrm>
        </p:grpSpPr>
        <p:pic>
          <p:nvPicPr>
            <p:cNvPr id="6" name="Picture 5" descr="txp_fig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8" name="Picture 17" descr="txp_fig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1" name="Picture 20" descr="txp_fig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4" name="Picture 23" descr="txp_fig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graphicFrame>
        <p:nvGraphicFramePr>
          <p:cNvPr id="58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78837"/>
              </p:ext>
            </p:extLst>
          </p:nvPr>
        </p:nvGraphicFramePr>
        <p:xfrm>
          <a:off x="8324974" y="3729084"/>
          <a:ext cx="1284685" cy="1188720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675" y="3267121"/>
            <a:ext cx="1418570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145885" y="4216320"/>
            <a:ext cx="834064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996985"/>
              </p:ext>
            </p:extLst>
          </p:nvPr>
        </p:nvGraphicFramePr>
        <p:xfrm>
          <a:off x="4313143" y="3784455"/>
          <a:ext cx="1860107" cy="1188720"/>
        </p:xfrm>
        <a:graphic>
          <a:graphicData uri="http://schemas.openxmlformats.org/drawingml/2006/table">
            <a:tbl>
              <a:tblPr/>
              <a:tblGrid>
                <a:gridCol w="609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69" marR="742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69" marR="742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69" marR="7426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69" marR="7426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6295041" y="4172690"/>
            <a:ext cx="948885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511" y="3378056"/>
            <a:ext cx="909629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5584731" y="2391763"/>
            <a:ext cx="2330411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 animBg="1"/>
      <p:bldP spid="22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Topics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543553" y="1397000"/>
            <a:ext cx="5283209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A LOT for the next lectures,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80" y="1301896"/>
            <a:ext cx="3822698" cy="47429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/>
          </p:nvPr>
        </p:nvGraphicFramePr>
        <p:xfrm>
          <a:off x="246935" y="2721171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Picture 1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8" y="2327115"/>
            <a:ext cx="1029817" cy="26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" name="Group 46"/>
          <p:cNvGraphicFramePr>
            <a:graphicFrameLocks noGrp="1"/>
          </p:cNvGraphicFramePr>
          <p:nvPr>
            <p:extLst/>
          </p:nvPr>
        </p:nvGraphicFramePr>
        <p:xfrm>
          <a:off x="8324974" y="3069098"/>
          <a:ext cx="1284685" cy="96583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51682" name="Picture 105168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8675" y="2693753"/>
            <a:ext cx="1418570" cy="2546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145885" y="3464977"/>
            <a:ext cx="834064" cy="43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" name="Group 31"/>
          <p:cNvGraphicFramePr>
            <a:graphicFrameLocks noGrp="1"/>
          </p:cNvGraphicFramePr>
          <p:nvPr>
            <p:extLst/>
          </p:nvPr>
        </p:nvGraphicFramePr>
        <p:xfrm>
          <a:off x="4313144" y="3114087"/>
          <a:ext cx="1562020" cy="965835"/>
        </p:xfrm>
        <a:graphic>
          <a:graphicData uri="http://schemas.openxmlformats.org/drawingml/2006/table">
            <a:tbl>
              <a:tblPr/>
              <a:tblGrid>
                <a:gridCol w="512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69" marR="74269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69" marR="74269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69" marR="74269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69" marR="74269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6295041" y="3429528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2659394" y="2290917"/>
            <a:ext cx="1783829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1625" b="1" dirty="0">
                <a:latin typeface="Calibri"/>
                <a:cs typeface="Calibri"/>
              </a:rPr>
              <a:t>SELECT</a:t>
            </a:r>
            <a:r>
              <a:rPr lang="en-US" sz="1625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8" name="Picture 27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4511" y="2783888"/>
            <a:ext cx="909629" cy="2425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5496119" y="2330502"/>
            <a:ext cx="2330411" cy="140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1625" b="1" dirty="0">
                <a:latin typeface="Calibri"/>
                <a:cs typeface="Calibri"/>
              </a:rPr>
              <a:t>NORMALIZE </a:t>
            </a:r>
            <a:r>
              <a:rPr lang="en-US" sz="1625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1625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5" name="Rectangle 3"/>
          <p:cNvSpPr>
            <a:spLocks noGrp="1" noChangeArrowheads="1"/>
          </p:cNvSpPr>
          <p:nvPr>
            <p:ph idx="1"/>
          </p:nvPr>
        </p:nvSpPr>
        <p:spPr>
          <a:xfrm>
            <a:off x="322339" y="4694941"/>
            <a:ext cx="7806020" cy="47589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5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</a:pPr>
            <a:endParaRPr lang="en-US" sz="195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1950" dirty="0"/>
              <a:t> </a:t>
            </a:r>
          </a:p>
        </p:txBody>
      </p:sp>
      <p:pic>
        <p:nvPicPr>
          <p:cNvPr id="31" name="Picture 6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49" y="5253307"/>
            <a:ext cx="4537670" cy="643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513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Normalization Trick</a:t>
            </a:r>
          </a:p>
        </p:txBody>
      </p:sp>
      <p:graphicFrame>
        <p:nvGraphicFramePr>
          <p:cNvPr id="15" name="Group 7"/>
          <p:cNvGraphicFramePr>
            <a:graphicFrameLocks noGrp="1"/>
          </p:cNvGraphicFramePr>
          <p:nvPr>
            <p:extLst/>
          </p:nvPr>
        </p:nvGraphicFramePr>
        <p:xfrm>
          <a:off x="246935" y="3057261"/>
          <a:ext cx="2228850" cy="1609725"/>
        </p:xfrm>
        <a:graphic>
          <a:graphicData uri="http://schemas.openxmlformats.org/drawingml/2006/table">
            <a:tbl>
              <a:tblPr/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Picture 1" descr="txp_fig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044" y="2663205"/>
            <a:ext cx="1003745" cy="2607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3145885" y="3801067"/>
            <a:ext cx="834064" cy="4388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6530894" y="3765618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Text Box 60"/>
          <p:cNvSpPr txBox="1">
            <a:spLocks noChangeArrowheads="1"/>
          </p:cNvSpPr>
          <p:nvPr/>
        </p:nvSpPr>
        <p:spPr bwMode="auto">
          <a:xfrm>
            <a:off x="2659394" y="2627007"/>
            <a:ext cx="1783829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1625" b="1" dirty="0">
                <a:latin typeface="Calibri"/>
                <a:cs typeface="Calibri"/>
              </a:rPr>
              <a:t>SELECT</a:t>
            </a:r>
            <a:r>
              <a:rPr lang="en-US" sz="1625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 Box 60"/>
          <p:cNvSpPr txBox="1">
            <a:spLocks noChangeArrowheads="1"/>
          </p:cNvSpPr>
          <p:nvPr/>
        </p:nvSpPr>
        <p:spPr bwMode="auto">
          <a:xfrm>
            <a:off x="5678905" y="2666592"/>
            <a:ext cx="2330411" cy="140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1625" b="1" dirty="0">
                <a:latin typeface="Calibri"/>
                <a:cs typeface="Calibri"/>
              </a:rPr>
              <a:t>NORMALIZE </a:t>
            </a:r>
            <a:r>
              <a:rPr lang="en-US" sz="1625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1625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064488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"/>
          <p:cNvSpPr>
            <a:spLocks noGrp="1" noChangeArrowheads="1"/>
          </p:cNvSpPr>
          <p:nvPr>
            <p:ph idx="1"/>
          </p:nvPr>
        </p:nvSpPr>
        <p:spPr>
          <a:xfrm>
            <a:off x="399523" y="1748275"/>
            <a:ext cx="6882606" cy="3677345"/>
          </a:xfrm>
        </p:spPr>
        <p:txBody>
          <a:bodyPr/>
          <a:lstStyle/>
          <a:p>
            <a:pPr eaLnBrk="1" hangingPunct="1"/>
            <a:r>
              <a:rPr lang="en-US" sz="1950" dirty="0"/>
              <a:t>(Dictionary) To bring or restore to a normal condition</a:t>
            </a:r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r>
              <a:rPr lang="en-US" sz="1950" dirty="0"/>
              <a:t>Procedure:</a:t>
            </a:r>
          </a:p>
          <a:p>
            <a:pPr lvl="1"/>
            <a:r>
              <a:rPr lang="en-US" sz="1625" dirty="0"/>
              <a:t>Step 1: Compute Z = sum over all entries</a:t>
            </a:r>
          </a:p>
          <a:p>
            <a:pPr lvl="1"/>
            <a:r>
              <a:rPr lang="en-US" sz="1625" dirty="0"/>
              <a:t>Step 2: Divide every entry by Z</a:t>
            </a:r>
          </a:p>
          <a:p>
            <a:pPr lvl="1"/>
            <a:endParaRPr lang="en-US" sz="1625" dirty="0"/>
          </a:p>
          <a:p>
            <a:r>
              <a:rPr lang="en-US" sz="1950" dirty="0"/>
              <a:t>Example 1</a:t>
            </a:r>
          </a:p>
          <a:p>
            <a:pPr lvl="1"/>
            <a:endParaRPr lang="en-US" sz="1625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 Normalize</a:t>
            </a:r>
          </a:p>
        </p:txBody>
      </p:sp>
      <p:sp>
        <p:nvSpPr>
          <p:cNvPr id="1051690" name="Rectangular Callout 1051689"/>
          <p:cNvSpPr/>
          <p:nvPr/>
        </p:nvSpPr>
        <p:spPr>
          <a:xfrm>
            <a:off x="5285537" y="2531318"/>
            <a:ext cx="2716474" cy="29484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1051691" name="Rounded Rectangle 1051690"/>
          <p:cNvSpPr/>
          <p:nvPr/>
        </p:nvSpPr>
        <p:spPr>
          <a:xfrm>
            <a:off x="4337932" y="1815278"/>
            <a:ext cx="1803962" cy="32994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9" name="Group 46"/>
          <p:cNvGraphicFramePr>
            <a:graphicFrameLocks noGrp="1"/>
          </p:cNvGraphicFramePr>
          <p:nvPr>
            <p:extLst/>
          </p:nvPr>
        </p:nvGraphicFramePr>
        <p:xfrm>
          <a:off x="470365" y="4585418"/>
          <a:ext cx="1284685" cy="96583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1964128" y="5086248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1692" name="TextBox 1051691"/>
          <p:cNvSpPr txBox="1"/>
          <p:nvPr/>
        </p:nvSpPr>
        <p:spPr>
          <a:xfrm>
            <a:off x="1740791" y="5234018"/>
            <a:ext cx="108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52" name="Group 46"/>
          <p:cNvGraphicFramePr>
            <a:graphicFrameLocks noGrp="1"/>
          </p:cNvGraphicFramePr>
          <p:nvPr>
            <p:extLst/>
          </p:nvPr>
        </p:nvGraphicFramePr>
        <p:xfrm>
          <a:off x="3029891" y="4603943"/>
          <a:ext cx="1284685" cy="96583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4763009" y="4125520"/>
            <a:ext cx="4221706" cy="113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4292" tIns="37146" rIns="74292" bIns="37146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950" dirty="0"/>
              <a:t>Example 2</a:t>
            </a:r>
          </a:p>
          <a:p>
            <a:pPr lvl="1"/>
            <a:endParaRPr lang="en-US" sz="1625" dirty="0"/>
          </a:p>
          <a:p>
            <a:endParaRPr lang="en-US" sz="1950" dirty="0"/>
          </a:p>
          <a:p>
            <a:endParaRPr lang="en-US" sz="1950" dirty="0"/>
          </a:p>
          <a:p>
            <a:endParaRPr lang="en-US" sz="1950" dirty="0"/>
          </a:p>
        </p:txBody>
      </p:sp>
      <p:graphicFrame>
        <p:nvGraphicFramePr>
          <p:cNvPr id="54" name="Group 7"/>
          <p:cNvGraphicFramePr>
            <a:graphicFrameLocks noGrp="1"/>
          </p:cNvGraphicFramePr>
          <p:nvPr>
            <p:extLst/>
          </p:nvPr>
        </p:nvGraphicFramePr>
        <p:xfrm>
          <a:off x="4900740" y="4542158"/>
          <a:ext cx="1844817" cy="1514480"/>
        </p:xfrm>
        <a:graphic>
          <a:graphicData uri="http://schemas.openxmlformats.org/drawingml/2006/table">
            <a:tbl>
              <a:tblPr/>
              <a:tblGrid>
                <a:gridCol w="614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927789" y="463478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6994449" y="5217093"/>
            <a:ext cx="948885" cy="7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953614" y="534380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937053" y="482178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60" name="Group 7"/>
          <p:cNvGraphicFramePr>
            <a:graphicFrameLocks noGrp="1"/>
          </p:cNvGraphicFramePr>
          <p:nvPr>
            <p:extLst/>
          </p:nvPr>
        </p:nvGraphicFramePr>
        <p:xfrm>
          <a:off x="7965655" y="4539623"/>
          <a:ext cx="1844817" cy="1514480"/>
        </p:xfrm>
        <a:graphic>
          <a:graphicData uri="http://schemas.openxmlformats.org/drawingml/2006/table">
            <a:tbl>
              <a:tblPr/>
              <a:tblGrid>
                <a:gridCol w="6149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4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5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19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0" grpId="0" animBg="1"/>
      <p:bldP spid="1051691" grpId="0" animBg="1"/>
      <p:bldP spid="50" grpId="0" animBg="1"/>
      <p:bldP spid="1051692" grpId="0"/>
      <p:bldP spid="55" grpId="0"/>
      <p:bldP spid="56" grpId="0" animBg="1"/>
      <p:bldP spid="57" grpId="0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Probabilistic Inference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08273" y="1407089"/>
            <a:ext cx="6426182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72" y="1295020"/>
            <a:ext cx="2649484" cy="30173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906000" cy="1143000"/>
          </a:xfrm>
        </p:spPr>
        <p:txBody>
          <a:bodyPr/>
          <a:lstStyle/>
          <a:p>
            <a:pPr eaLnBrk="1" hangingPunct="1"/>
            <a:r>
              <a:rPr lang="en-US"/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61867" y="1295814"/>
            <a:ext cx="668655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1" y="1669650"/>
            <a:ext cx="12795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49" y="1610536"/>
            <a:ext cx="1702594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610" y="1929623"/>
            <a:ext cx="138014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529" y="2234423"/>
            <a:ext cx="779066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598" y="2080445"/>
            <a:ext cx="1679796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01" y="6153402"/>
            <a:ext cx="1532334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87" y="6071444"/>
            <a:ext cx="2646759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5256546" y="5579490"/>
            <a:ext cx="174830" cy="1734407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803" y="6629400"/>
            <a:ext cx="12795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4504084" y="1559239"/>
            <a:ext cx="185738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4924103" y="1968120"/>
            <a:ext cx="12382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8521996" y="1129149"/>
            <a:ext cx="12653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069871" y="1296460"/>
            <a:ext cx="3836129" cy="608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535763" y="3085809"/>
            <a:ext cx="2296691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3327753" y="3081164"/>
            <a:ext cx="3554387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7002261" y="3072765"/>
            <a:ext cx="226390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3" y="4101924"/>
            <a:ext cx="2893556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14" y="3737772"/>
            <a:ext cx="2530157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87" y="5675132"/>
            <a:ext cx="2001838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1791" y="6324600"/>
            <a:ext cx="29718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28" y="3665395"/>
            <a:ext cx="912590" cy="15111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Inference by Enumeration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71475" y="1943100"/>
            <a:ext cx="3281363" cy="3677345"/>
          </a:xfrm>
        </p:spPr>
        <p:txBody>
          <a:bodyPr/>
          <a:lstStyle/>
          <a:p>
            <a:pPr eaLnBrk="1" hangingPunct="1"/>
            <a:r>
              <a:rPr lang="en-US" sz="1950" dirty="0"/>
              <a:t>P(W)?</a:t>
            </a:r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r>
              <a:rPr lang="en-US" sz="1950" dirty="0"/>
              <a:t>P(W | winter)?</a:t>
            </a:r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endParaRPr lang="en-US" sz="1950" dirty="0"/>
          </a:p>
          <a:p>
            <a:pPr eaLnBrk="1" hangingPunct="1"/>
            <a:r>
              <a:rPr lang="en-US" sz="1950" dirty="0"/>
              <a:t>P(W | winter, hot)?</a:t>
            </a:r>
          </a:p>
        </p:txBody>
      </p:sp>
      <p:graphicFrame>
        <p:nvGraphicFramePr>
          <p:cNvPr id="1037467" name="Group 155"/>
          <p:cNvGraphicFramePr>
            <a:graphicFrameLocks noGrp="1"/>
          </p:cNvGraphicFramePr>
          <p:nvPr>
            <p:extLst/>
          </p:nvPr>
        </p:nvGraphicFramePr>
        <p:xfrm>
          <a:off x="6380198" y="1874526"/>
          <a:ext cx="2831021" cy="3888105"/>
        </p:xfrm>
        <a:graphic>
          <a:graphicData uri="http://schemas.openxmlformats.org/drawingml/2006/table">
            <a:tbl>
              <a:tblPr/>
              <a:tblGrid>
                <a:gridCol w="842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2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9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54883" y="1411489"/>
            <a:ext cx="6565278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Worst-case time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Space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to store the joint distribution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964982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725567" y="1369121"/>
            <a:ext cx="6489819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1027080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890" y="2225699"/>
            <a:ext cx="1988939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709" y="2347357"/>
            <a:ext cx="4799409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027216" name="AutoShape 144"/>
          <p:cNvSpPr>
            <a:spLocks noChangeArrowheads="1"/>
          </p:cNvSpPr>
          <p:nvPr/>
        </p:nvSpPr>
        <p:spPr bwMode="auto">
          <a:xfrm>
            <a:off x="6536308" y="2421643"/>
            <a:ext cx="74295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06" y="3471580"/>
            <a:ext cx="4591984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92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Product Rule</a:t>
            </a:r>
          </a:p>
        </p:txBody>
      </p:sp>
      <p:sp>
        <p:nvSpPr>
          <p:cNvPr id="1027075" name="Rectangle 3"/>
          <p:cNvSpPr>
            <a:spLocks noGrp="1" noChangeArrowheads="1"/>
          </p:cNvSpPr>
          <p:nvPr>
            <p:ph idx="1"/>
          </p:nvPr>
        </p:nvSpPr>
        <p:spPr>
          <a:xfrm>
            <a:off x="725567" y="1369121"/>
            <a:ext cx="6489819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1027084" name="Group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19804"/>
              </p:ext>
            </p:extLst>
          </p:nvPr>
        </p:nvGraphicFramePr>
        <p:xfrm>
          <a:off x="1123810" y="4244655"/>
          <a:ext cx="1160860" cy="111442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7160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154239"/>
              </p:ext>
            </p:extLst>
          </p:nvPr>
        </p:nvGraphicFramePr>
        <p:xfrm>
          <a:off x="2919272" y="3739829"/>
          <a:ext cx="1795462" cy="1847944"/>
        </p:xfrm>
        <a:graphic>
          <a:graphicData uri="http://schemas.openxmlformats.org/drawingml/2006/table">
            <a:tbl>
              <a:tblPr/>
              <a:tblGrid>
                <a:gridCol w="67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3" name="Picture 9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95" y="3288980"/>
            <a:ext cx="96996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213" name="Group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181657"/>
              </p:ext>
            </p:extLst>
          </p:nvPr>
        </p:nvGraphicFramePr>
        <p:xfrm>
          <a:off x="6076809" y="3758879"/>
          <a:ext cx="1919287" cy="1847944"/>
        </p:xfrm>
        <a:graphic>
          <a:graphicData uri="http://schemas.openxmlformats.org/drawingml/2006/table">
            <a:tbl>
              <a:tblPr/>
              <a:tblGrid>
                <a:gridCol w="67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2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L="74295" marR="74295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4" name="Picture 9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56" y="3287392"/>
            <a:ext cx="100865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215" name="AutoShape 143"/>
          <p:cNvSpPr>
            <a:spLocks noChangeArrowheads="1"/>
          </p:cNvSpPr>
          <p:nvPr/>
        </p:nvSpPr>
        <p:spPr bwMode="auto">
          <a:xfrm>
            <a:off x="4962384" y="4520879"/>
            <a:ext cx="804863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141" y="3852542"/>
            <a:ext cx="69135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81399" y="4176808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76234" y="4577237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03317" y="4928061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14276" y="5298725"/>
            <a:ext cx="443402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0091" y="1447471"/>
            <a:ext cx="4799409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Chain Rule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71475" y="1600200"/>
            <a:ext cx="668655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21508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887" y="2640013"/>
            <a:ext cx="4636988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858" y="3286125"/>
            <a:ext cx="4033342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in Ghostbusters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67650" y="1786198"/>
            <a:ext cx="3169621" cy="3052286"/>
          </a:xfrm>
        </p:spPr>
        <p:txBody>
          <a:bodyPr/>
          <a:lstStyle/>
          <a:p>
            <a:r>
              <a:rPr lang="en-US" sz="1950" dirty="0"/>
              <a:t>A ghost is in the grid somewhere</a:t>
            </a:r>
          </a:p>
          <a:p>
            <a:r>
              <a:rPr lang="en-US" sz="1950" dirty="0"/>
              <a:t>Sensor readings tell how close a square is to the ghost</a:t>
            </a:r>
          </a:p>
          <a:p>
            <a:pPr lvl="1"/>
            <a:r>
              <a:rPr lang="en-US" sz="1625" dirty="0"/>
              <a:t>On the ghost: red</a:t>
            </a:r>
          </a:p>
          <a:p>
            <a:pPr lvl="1"/>
            <a:r>
              <a:rPr lang="en-US" sz="1625" dirty="0"/>
              <a:t>1 or 2 away: orange</a:t>
            </a:r>
          </a:p>
          <a:p>
            <a:pPr lvl="1"/>
            <a:r>
              <a:rPr lang="en-US" sz="1625" dirty="0"/>
              <a:t>3 or 4 away: yellow</a:t>
            </a:r>
          </a:p>
          <a:p>
            <a:pPr lvl="1"/>
            <a:r>
              <a:rPr lang="en-US" sz="1625" dirty="0"/>
              <a:t>5+ away: green</a:t>
            </a:r>
          </a:p>
        </p:txBody>
      </p:sp>
      <p:pic>
        <p:nvPicPr>
          <p:cNvPr id="6148" name="Picture 2" descr="\\.host\Shared Folders\Shared with PC\ghostbus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05" y="1974948"/>
            <a:ext cx="3614142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242"/>
          <p:cNvGraphicFramePr>
            <a:graphicFrameLocks noGrp="1"/>
          </p:cNvGraphicFramePr>
          <p:nvPr>
            <p:extLst/>
          </p:nvPr>
        </p:nvGraphicFramePr>
        <p:xfrm>
          <a:off x="1194381" y="5275740"/>
          <a:ext cx="5986164" cy="643832"/>
        </p:xfrm>
        <a:graphic>
          <a:graphicData uri="http://schemas.openxmlformats.org/drawingml/2006/table">
            <a:tbl>
              <a:tblPr/>
              <a:tblGrid>
                <a:gridCol w="1496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6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74291" marR="74291" marT="37133" marB="371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74291" marR="74291" marT="37133" marB="371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1" marR="74291" marT="37133" marB="371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79585" y="4766252"/>
            <a:ext cx="6658173" cy="443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95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195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6167" name="TextBox 7"/>
          <p:cNvSpPr txBox="1">
            <a:spLocks noChangeArrowheads="1"/>
          </p:cNvSpPr>
          <p:nvPr/>
        </p:nvSpPr>
        <p:spPr bwMode="auto">
          <a:xfrm>
            <a:off x="5472618" y="6488668"/>
            <a:ext cx="45302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no probability (L12D1) ]</a:t>
            </a:r>
          </a:p>
        </p:txBody>
      </p:sp>
    </p:spTree>
    <p:extLst>
      <p:ext uri="{BB962C8B-B14F-4D97-AF65-F5344CB8AC3E}">
        <p14:creationId xmlns:p14="http://schemas.microsoft.com/office/powerpoint/2010/main" val="2374549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96" y="1628745"/>
            <a:ext cx="6470209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Bayes’ Rule</a:t>
            </a:r>
          </a:p>
        </p:txBody>
      </p:sp>
      <p:sp>
        <p:nvSpPr>
          <p:cNvPr id="1017859" name="Rectangle 3"/>
          <p:cNvSpPr>
            <a:spLocks noGrp="1" noChangeArrowheads="1"/>
          </p:cNvSpPr>
          <p:nvPr>
            <p:ph idx="1"/>
          </p:nvPr>
        </p:nvSpPr>
        <p:spPr>
          <a:xfrm>
            <a:off x="254190" y="1319604"/>
            <a:ext cx="7056239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01786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286000"/>
            <a:ext cx="252164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4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02" y="3588812"/>
            <a:ext cx="250874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5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102" y="2286000"/>
            <a:ext cx="1636811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7869" name="Picture 13" descr="Thomas Bayes">
            <a:hlinkClick r:id="rId8" tooltip="Thomas Bayes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196" y="2749826"/>
            <a:ext cx="2378246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7870" name="AutoShape 14"/>
          <p:cNvSpPr>
            <a:spLocks noChangeArrowheads="1"/>
          </p:cNvSpPr>
          <p:nvPr/>
        </p:nvSpPr>
        <p:spPr bwMode="auto">
          <a:xfrm>
            <a:off x="7221481" y="1937761"/>
            <a:ext cx="1547813" cy="676215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Inference with Bayes’ Rule</a:t>
            </a:r>
          </a:p>
        </p:txBody>
      </p:sp>
      <p:sp>
        <p:nvSpPr>
          <p:cNvPr id="1020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6057107" y="3471864"/>
            <a:ext cx="194767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466" name="TextBox 14"/>
          <p:cNvSpPr txBox="1">
            <a:spLocks noChangeArrowheads="1"/>
          </p:cNvSpPr>
          <p:nvPr/>
        </p:nvSpPr>
        <p:spPr bwMode="auto">
          <a:xfrm>
            <a:off x="6352481" y="3641726"/>
            <a:ext cx="97641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80" y="4229085"/>
            <a:ext cx="2096565" cy="32474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81" y="4945726"/>
            <a:ext cx="9218065" cy="56693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847" y="3479892"/>
            <a:ext cx="1810483" cy="31710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16" y="3831425"/>
            <a:ext cx="1934623" cy="31690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55" y="2006610"/>
            <a:ext cx="4424809" cy="712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9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4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5" name="Group 12"/>
          <p:cNvGraphicFramePr>
            <a:graphicFrameLocks noGrp="1"/>
          </p:cNvGraphicFramePr>
          <p:nvPr>
            <p:extLst/>
          </p:nvPr>
        </p:nvGraphicFramePr>
        <p:xfrm>
          <a:off x="1813692" y="2481994"/>
          <a:ext cx="1160860" cy="908688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48" marB="371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marT="37148" marB="371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Group 88"/>
          <p:cNvGraphicFramePr>
            <a:graphicFrameLocks noGrp="1"/>
          </p:cNvGraphicFramePr>
          <p:nvPr>
            <p:extLst/>
          </p:nvPr>
        </p:nvGraphicFramePr>
        <p:xfrm>
          <a:off x="3609154" y="2071823"/>
          <a:ext cx="1795462" cy="1514350"/>
        </p:xfrm>
        <a:graphic>
          <a:graphicData uri="http://schemas.openxmlformats.org/drawingml/2006/table">
            <a:tbl>
              <a:tblPr/>
              <a:tblGrid>
                <a:gridCol w="673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4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L="74295" marR="74295" marT="37135" marB="371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marT="37135" marB="371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977" y="1705508"/>
            <a:ext cx="969963" cy="25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23" y="2163403"/>
            <a:ext cx="691356" cy="24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868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683" name="Picture 1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26" y="3878846"/>
            <a:ext cx="2035373" cy="203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Ghostbusters, Revisited</a:t>
            </a:r>
          </a:p>
        </p:txBody>
      </p:sp>
      <p:sp>
        <p:nvSpPr>
          <p:cNvPr id="1052675" name="Rectangle 3"/>
          <p:cNvSpPr>
            <a:spLocks noGrp="1" noChangeArrowheads="1"/>
          </p:cNvSpPr>
          <p:nvPr>
            <p:ph idx="1"/>
          </p:nvPr>
        </p:nvSpPr>
        <p:spPr>
          <a:xfrm>
            <a:off x="1165091" y="2010172"/>
            <a:ext cx="4683423" cy="34051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95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25" dirty="0">
                <a:solidFill>
                  <a:srgbClr val="C00000"/>
                </a:solidFill>
              </a:rPr>
              <a:t>Prior distribution </a:t>
            </a:r>
            <a:r>
              <a:rPr lang="en-US" sz="1625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63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25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63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63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63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1625" dirty="0"/>
          </a:p>
          <a:p>
            <a:pPr eaLnBrk="1" hangingPunct="1">
              <a:lnSpc>
                <a:spcPct val="90000"/>
              </a:lnSpc>
            </a:pPr>
            <a:r>
              <a:rPr lang="en-US" sz="1950" dirty="0"/>
              <a:t>We can calculate the </a:t>
            </a:r>
            <a:r>
              <a:rPr lang="en-US" sz="1950" dirty="0">
                <a:solidFill>
                  <a:srgbClr val="C00000"/>
                </a:solidFill>
              </a:rPr>
              <a:t>posterior distribution</a:t>
            </a:r>
            <a:r>
              <a:rPr lang="en-US" sz="1950" dirty="0"/>
              <a:t> P(</a:t>
            </a:r>
            <a:r>
              <a:rPr lang="en-US" sz="1950" dirty="0" err="1"/>
              <a:t>G|r</a:t>
            </a:r>
            <a:r>
              <a:rPr lang="en-US" sz="1950" dirty="0"/>
              <a:t>) over ghost locations given a reading using Bayes’ rule:</a:t>
            </a:r>
          </a:p>
        </p:txBody>
      </p:sp>
      <p:pic>
        <p:nvPicPr>
          <p:cNvPr id="24580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385" y="1835733"/>
            <a:ext cx="1976041" cy="197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026" y="5187391"/>
            <a:ext cx="2388791" cy="25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953000" y="6307932"/>
            <a:ext cx="4703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[Demo: Ghostbuster – with probability (L12D2)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Ghostbusters with Probability</a:t>
            </a:r>
          </a:p>
        </p:txBody>
      </p:sp>
      <p:pic>
        <p:nvPicPr>
          <p:cNvPr id="5" name="Ghostbusters - With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5894" y="1554429"/>
            <a:ext cx="6814212" cy="42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Ghostbuster – No probability</a:t>
            </a:r>
          </a:p>
        </p:txBody>
      </p:sp>
      <p:pic>
        <p:nvPicPr>
          <p:cNvPr id="5" name="Ghostbusters - No probabil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0370" y="1564569"/>
            <a:ext cx="6965260" cy="43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Uncertainty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idx="1"/>
          </p:nvPr>
        </p:nvSpPr>
        <p:spPr>
          <a:xfrm>
            <a:off x="786237" y="1862162"/>
            <a:ext cx="5435044" cy="367734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95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300" dirty="0"/>
          </a:p>
          <a:p>
            <a:pPr lvl="1" eaLnBrk="1" hangingPunct="1">
              <a:lnSpc>
                <a:spcPct val="80000"/>
              </a:lnSpc>
            </a:pPr>
            <a:r>
              <a:rPr lang="en-US" sz="1625" b="1" dirty="0"/>
              <a:t>Observed variables (evidence)</a:t>
            </a:r>
            <a:r>
              <a:rPr lang="en-US" sz="1625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975" dirty="0"/>
          </a:p>
          <a:p>
            <a:pPr lvl="1" eaLnBrk="1" hangingPunct="1">
              <a:lnSpc>
                <a:spcPct val="80000"/>
              </a:lnSpc>
            </a:pPr>
            <a:r>
              <a:rPr lang="en-US" sz="1625" b="1" dirty="0"/>
              <a:t>Unobserved variables</a:t>
            </a:r>
            <a:r>
              <a:rPr lang="en-US" sz="1625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975" dirty="0"/>
          </a:p>
          <a:p>
            <a:pPr lvl="1" eaLnBrk="1" hangingPunct="1">
              <a:lnSpc>
                <a:spcPct val="80000"/>
              </a:lnSpc>
            </a:pPr>
            <a:r>
              <a:rPr lang="en-US" sz="1625" b="1" dirty="0"/>
              <a:t>Model</a:t>
            </a:r>
            <a:r>
              <a:rPr lang="en-US" sz="1625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1950" dirty="0"/>
          </a:p>
          <a:p>
            <a:pPr lvl="6">
              <a:lnSpc>
                <a:spcPct val="80000"/>
              </a:lnSpc>
            </a:pPr>
            <a:endParaRPr lang="en-US" sz="975" dirty="0"/>
          </a:p>
          <a:p>
            <a:pPr eaLnBrk="1" hangingPunct="1">
              <a:lnSpc>
                <a:spcPct val="80000"/>
              </a:lnSpc>
            </a:pPr>
            <a:r>
              <a:rPr lang="en-US" sz="1950" dirty="0"/>
              <a:t>Probabilistic reasoning gives us a framework for managing our beliefs and knowledge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/>
          </p:nvPr>
        </p:nvGraphicFramePr>
        <p:xfrm>
          <a:off x="6940597" y="1883605"/>
          <a:ext cx="1127323" cy="1127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597" y="1883605"/>
                        <a:ext cx="1127323" cy="1127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"/>
          <p:cNvGraphicFramePr>
            <a:graphicFrameLocks noChangeAspect="1"/>
          </p:cNvGraphicFramePr>
          <p:nvPr>
            <p:extLst/>
          </p:nvPr>
        </p:nvGraphicFramePr>
        <p:xfrm>
          <a:off x="6940597" y="3183767"/>
          <a:ext cx="1158280" cy="1158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10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0597" y="3183767"/>
                        <a:ext cx="1158280" cy="1158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1" name="Group 13"/>
          <p:cNvGrpSpPr>
            <a:grpSpLocks/>
          </p:cNvGrpSpPr>
          <p:nvPr/>
        </p:nvGrpSpPr>
        <p:grpSpPr bwMode="auto">
          <a:xfrm>
            <a:off x="6934148" y="4483930"/>
            <a:ext cx="1149250" cy="1169889"/>
            <a:chOff x="4027" y="3072"/>
            <a:chExt cx="891" cy="907"/>
          </a:xfrm>
        </p:grpSpPr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4032" y="30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102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30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33" name="Picture 1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297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Random Variables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4636" y="1421905"/>
            <a:ext cx="6231398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54" y="1332375"/>
            <a:ext cx="3326437" cy="4127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29" y="1304127"/>
            <a:ext cx="5592134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09658"/>
              </p:ext>
            </p:extLst>
          </p:nvPr>
        </p:nvGraphicFramePr>
        <p:xfrm>
          <a:off x="2865950" y="3884724"/>
          <a:ext cx="1160860" cy="111442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092" y="3506898"/>
            <a:ext cx="59461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96137"/>
              </p:ext>
            </p:extLst>
          </p:nvPr>
        </p:nvGraphicFramePr>
        <p:xfrm>
          <a:off x="7920431" y="3636087"/>
          <a:ext cx="1562001" cy="1857375"/>
        </p:xfrm>
        <a:graphic>
          <a:graphicData uri="http://schemas.openxmlformats.org/drawingml/2006/table">
            <a:tbl>
              <a:tblPr/>
              <a:tblGrid>
                <a:gridCol w="93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701" y="3189898"/>
            <a:ext cx="69135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6" y="3235291"/>
            <a:ext cx="2067722" cy="23829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39" y="3352677"/>
            <a:ext cx="2609167" cy="2140854"/>
          </a:xfrm>
          <a:prstGeom prst="rect">
            <a:avLst/>
          </a:prstGeom>
        </p:spPr>
      </p:pic>
      <p:sp>
        <p:nvSpPr>
          <p:cNvPr id="29" name="Content Placeholder 2"/>
          <p:cNvSpPr txBox="1">
            <a:spLocks/>
          </p:cNvSpPr>
          <p:nvPr/>
        </p:nvSpPr>
        <p:spPr bwMode="auto">
          <a:xfrm>
            <a:off x="5199575" y="1244841"/>
            <a:ext cx="3826340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6108049" y="1500631"/>
            <a:ext cx="3685095" cy="3417192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29" y="1304127"/>
            <a:ext cx="5592134" cy="5341580"/>
          </a:xfrm>
        </p:spPr>
        <p:txBody>
          <a:bodyPr/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  <a:p>
            <a:pPr lvl="2"/>
            <a:endParaRPr lang="en-US" sz="1600" dirty="0"/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5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455291"/>
              </p:ext>
            </p:extLst>
          </p:nvPr>
        </p:nvGraphicFramePr>
        <p:xfrm>
          <a:off x="1091015" y="3117003"/>
          <a:ext cx="1160860" cy="1114425"/>
        </p:xfrm>
        <a:graphic>
          <a:graphicData uri="http://schemas.openxmlformats.org/drawingml/2006/table">
            <a:tbl>
              <a:tblPr/>
              <a:tblGrid>
                <a:gridCol w="69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9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25" y="2561958"/>
            <a:ext cx="59461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40016"/>
              </p:ext>
            </p:extLst>
          </p:nvPr>
        </p:nvGraphicFramePr>
        <p:xfrm>
          <a:off x="2770971" y="2216141"/>
          <a:ext cx="1562001" cy="1857375"/>
        </p:xfrm>
        <a:graphic>
          <a:graphicData uri="http://schemas.openxmlformats.org/drawingml/2006/table">
            <a:tbl>
              <a:tblPr/>
              <a:tblGrid>
                <a:gridCol w="937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74293" marR="742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74293" marR="742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9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242" y="1844665"/>
            <a:ext cx="691356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78" y="6361335"/>
            <a:ext cx="2316559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xp_fig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0025" y="5098994"/>
            <a:ext cx="2099484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5093" y="5056182"/>
            <a:ext cx="2025165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7" name="Picture 16" descr="txp_fig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0627" y="3327456"/>
            <a:ext cx="294724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2128" y="2289137"/>
            <a:ext cx="2583388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 descr="txp_fig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8137" y="2815765"/>
            <a:ext cx="2741060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 descr="txp_fig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9300" y="3922124"/>
            <a:ext cx="266829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9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Joint Distributions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77317" y="1339380"/>
            <a:ext cx="6428283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lvl="7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922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56" y="1416260"/>
            <a:ext cx="14652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6331" y="2727719"/>
            <a:ext cx="3954661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246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565" y="3424471"/>
            <a:ext cx="1986845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780" y="4971061"/>
            <a:ext cx="2304951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69" y="5562945"/>
            <a:ext cx="3541911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10734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111521"/>
              </p:ext>
            </p:extLst>
          </p:nvPr>
        </p:nvGraphicFramePr>
        <p:xfrm>
          <a:off x="7107140" y="3210126"/>
          <a:ext cx="1913400" cy="1981200"/>
        </p:xfrm>
        <a:graphic>
          <a:graphicData uri="http://schemas.openxmlformats.org/drawingml/2006/table">
            <a:tbl>
              <a:tblPr/>
              <a:tblGrid>
                <a:gridCol w="6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6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74295" marR="7429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74295" marR="7429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1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460" y="2742947"/>
            <a:ext cx="958354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58977</TotalTime>
  <Words>1847</Words>
  <Application>Microsoft Office PowerPoint</Application>
  <PresentationFormat>A4 纸张(210x297 毫米)</PresentationFormat>
  <Paragraphs>774</Paragraphs>
  <Slides>35</Slides>
  <Notes>5</Notes>
  <HiddenSlides>0</HiddenSlides>
  <MMClips>2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ＭＳ Ｐゴシック</vt:lpstr>
      <vt:lpstr>宋体</vt:lpstr>
      <vt:lpstr>Arial</vt:lpstr>
      <vt:lpstr>Calibri</vt:lpstr>
      <vt:lpstr>Symbol</vt:lpstr>
      <vt:lpstr>Wingdings</vt:lpstr>
      <vt:lpstr>dan-berkeley-nlp-v1</vt:lpstr>
      <vt:lpstr>Photo Editor Photo</vt:lpstr>
      <vt:lpstr>CS 188: Artificial Intelligence </vt:lpstr>
      <vt:lpstr>Topics</vt:lpstr>
      <vt:lpstr>Inference in Ghostbusters</vt:lpstr>
      <vt:lpstr>Video of Demo Ghostbuster – No probability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Quiz: Events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Bayes’ Rule</vt:lpstr>
      <vt:lpstr>Inference with Bayes’ Rule</vt:lpstr>
      <vt:lpstr>Quiz: Bayes’ Rule</vt:lpstr>
      <vt:lpstr>Ghostbusters, Revisited</vt:lpstr>
      <vt:lpstr>Video of Demo Ghostbusters with Probability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Qince Li</cp:lastModifiedBy>
  <cp:revision>2636</cp:revision>
  <cp:lastPrinted>2016-07-13T01:49:40Z</cp:lastPrinted>
  <dcterms:created xsi:type="dcterms:W3CDTF">2004-08-27T04:16:05Z</dcterms:created>
  <dcterms:modified xsi:type="dcterms:W3CDTF">2018-10-16T03:08:10Z</dcterms:modified>
</cp:coreProperties>
</file>